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7" r:id="rId11"/>
    <p:sldId id="268" r:id="rId12"/>
    <p:sldId id="276" r:id="rId13"/>
    <p:sldId id="266" r:id="rId14"/>
    <p:sldId id="269" r:id="rId15"/>
    <p:sldId id="270" r:id="rId16"/>
    <p:sldId id="275" r:id="rId17"/>
    <p:sldId id="271" r:id="rId18"/>
    <p:sldId id="272" r:id="rId19"/>
    <p:sldId id="273" r:id="rId20"/>
    <p:sldId id="264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ahoma" panose="020B0604030504040204" pitchFamily="3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0:36:43.66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6919 621,'2'4,"-1"1,1 0,0-1,0 0,0 1,0-1,5 6,-1 0,-2-3,0 0,-1 1,0-1,0 1,-1 0,0 0,2 14,-4-18,0 1,0 0,0 0,0 0,-1-1,0 1,0 0,0-1,-1 1,1 0,-1-1,0 0,0 1,-5 6,-2-1,0 0,0-1,0 1,-2-2,1 0,-1 0,-15 8,-90 40,112-54,-64 24,-2-3,0-3,-1-3,-1-3,0-3,-129 2,157-14,39-4,12-2,15-6,1 1,1 1,46-14,-50 18,434-120,11 34,-167 36,-228 40,-69 17,0 0,0-1,0 1,0 0,0 0,0-1,0 1,0-1,0 1,-1-1,1 0,0 1,0-1,0 0,-1 1,2-3,-2 3,0 0,0-1,0 1,0 0,0-1,-1 1,1-1,0 1,0 0,0-1,-1 1,1 0,0-1,0 1,-1 0,1 0,0-1,0 1,-1 0,1 0,0-1,-1 1,1 0,0 0,-1 0,1 0,-1-1,1 1,-43-11,-208-23,-12 18,82 7,68 1,-394-33,500 39,21 1,43 2,99 9,1103 143,-1245-151,72 11,-76-9,-23-3,-45-5,-106-12,-82-12,-1175-214,1289 211,97 19,34 12,1 0,0 0,-1 0,1-1,-1 1,1 0,-1 0,1 0,0-1,-1 1,1 0,-1 0,1-1,0 1,-1 0,1-1,0 1,-1 0,1-1,0 1,0 0,-1-1,1 1,0-1,0 1,0-1,-1 0,2 1,0-1,-1 1,1-1,0 1,0-1,0 1,-1-1,1 1,0 0,0-1,0 1,0 0,0 0,-1 0,3-1,34-2,106 4,519 50,-492-31,-160-19,0 0,0 1,1 0,-2 1,1 0,11 5,-20-3,-10 0,-44 3,-207 5,-222-11,-209-27,-163-29,-2547-267,2906 262,174 20,148 15,127 20,96 15,-32-7,149 30,77 16,398 82,232 48,-614-122,-252-55,-16-3,-24-3,21 2,-4 0,0-1,0-1,0 0,-25-9,40 12,-1-1,1 1,0 0,0 0,-1 0,1 0,0 0,0 0,0 0,-1-1,1 1,0 0,0 0,0 0,0 0,-1-1,1 1,0 0,0 0,0 0,0-1,0 1,0 0,0 0,-1-1,1 1,0 0,0 0,0-1,0 1,0 0,0 0,0-1,0 1,12-7,16 1,0 1,0 1,1 2,29 1,-8-1,1175-7,-991 10,169 15,-189-5,692 12,-505-16,-283-2,-87 0,-31-5,0 0,0 0,1 0,-1 0,0 0,0 0,0 0,1 0,-1 0,0 0,0 0,0 0,1 0,-1 0,0 0,0 1,0-1,1 0,-1 0,0 0,0 0,0 0,0 1,1-1,-1 0,0 0,0 0,0 0,0 1,0-1,0 0,0 0,0 0,1 1,-1-1,0 0,0 0,0 0,0 1,0-1,0 0,0 0,0 1,0-1,0 0,-4 3,-1-1,1 0,0 0,-1 0,1-1,0 0,-8 2,-710 142,588-122,-422 67,538-88,-19 4,35-6,0 0,1 1,-1-1,0 1,0-1,1 1,-1 0,1 0,-1 0,0 0,1 0,-3 2,5 2,11 1,45 14,0-3,1-3,68 8,-122-21,501 53,2-45,-474-11,-65 0,-2 1,-101-10,-75-11,-83-17,-83-15,-1524-196,1848 244,46 4,10 1,77 1,-69 0,1733 11,-1665-11,157-2,-165-3,90-16,-145 18,0-1,1 0,19-10,-35 14,-1-1,1 1,0-1,-1 0,1 0,-1 0,0 0,1 0,-1 0,0 0,0 0,1-1,-1 1,0 0,1-2,-2 2,0 1,0-1,0 1,0-1,0 0,0 1,0-1,-1 1,1-1,0 1,0-1,0 1,-1-1,1 1,0-1,0 1,-1-1,1 1,0-1,-1 1,1 0,-1-1,1 1,-1 0,1-1,0 1,-1 0,1 0,-2-1,-6-3,-1 1,0 0,0 1,-17-4,-131-10,-83 5,-1343 58,1545-44,-227 28,238-23,27-8,0 0,0 0,0 0,0 0,0 0,0 0,0 0,-1 1,1-1,0 0,0 0,0 0,0 0,0 0,0 0,0 0,0 1,0-1,0 0,0 0,0 0,0 0,0 0,0 1,0-1,0 0,0 0,0 0,0 0,0 0,0 0,0 1,0-1,0 0,0 0,0 0,0 0,0 0,0 0,1 0,-1 0,0 1,0-1,0 0,0 0,0 0,0 0,0 0,0 0,1 0,-1 0,0 0,0 0,0 0,0 0,0 0,0 0,1 0,-1 0,0 0,0 0,0 0,0 0,0 0,1 0,-1 0,0 0,0 0,0 0,45 6,210-11,-105-6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0:36:50.00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0:36:54.6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0:36:43.66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6919 621,'2'4,"-1"1,1 0,0-1,0 0,0 1,0-1,5 6,-1 0,-2-3,0 0,-1 1,0-1,0 1,-1 0,0 0,2 14,-4-18,0 1,0 0,0 0,0 0,-1-1,0 1,0 0,0-1,-1 1,1 0,-1-1,0 0,0 1,-5 6,-2-1,0 0,0-1,0 1,-2-2,1 0,-1 0,-15 8,-90 40,112-54,-64 24,-2-3,0-3,-1-3,-1-3,0-3,-129 2,157-14,39-4,12-2,15-6,1 1,1 1,46-14,-50 18,434-120,11 34,-167 36,-228 40,-69 17,0 0,0-1,0 1,0 0,0 0,0-1,0 1,0-1,0 1,-1-1,1 0,0 1,0-1,0 0,-1 1,2-3,-2 3,0 0,0-1,0 1,0 0,0-1,-1 1,1-1,0 1,0 0,0-1,-1 1,1 0,0-1,0 1,-1 0,1 0,0-1,0 1,-1 0,1 0,0-1,-1 1,1 0,0 0,-1 0,1 0,-1-1,1 1,-43-11,-208-23,-12 18,82 7,68 1,-394-33,500 39,21 1,43 2,99 9,1103 143,-1245-151,72 11,-76-9,-23-3,-45-5,-106-12,-82-12,-1175-214,1289 211,97 19,34 12,1 0,0 0,-1 0,1-1,-1 1,1 0,-1 0,1 0,0-1,-1 1,1 0,-1 0,1-1,0 1,-1 0,1-1,0 1,-1 0,1-1,0 1,0 0,-1-1,1 1,0-1,0 1,0-1,-1 0,2 1,0-1,-1 1,1-1,0 1,0-1,0 1,-1-1,1 1,0 0,0-1,0 1,0 0,0 0,-1 0,3-1,34-2,106 4,519 50,-492-31,-160-19,0 0,0 1,1 0,-2 1,1 0,11 5,-20-3,-10 0,-44 3,-207 5,-222-11,-209-27,-163-29,-2547-267,2906 262,174 20,148 15,127 20,96 15,-32-7,149 30,77 16,398 82,232 48,-614-122,-252-55,-16-3,-24-3,21 2,-4 0,0-1,0-1,0 0,-25-9,40 12,-1-1,1 1,0 0,0 0,-1 0,1 0,0 0,0 0,0 0,-1-1,1 1,0 0,0 0,0 0,0 0,-1-1,1 1,0 0,0 0,0 0,0-1,0 1,0 0,0 0,-1-1,1 1,0 0,0 0,0-1,0 1,0 0,0 0,0-1,0 1,12-7,16 1,0 1,0 1,1 2,29 1,-8-1,1175-7,-991 10,169 15,-189-5,692 12,-505-16,-283-2,-87 0,-31-5,0 0,0 0,1 0,-1 0,0 0,0 0,0 0,1 0,-1 0,0 0,0 0,0 0,1 0,-1 0,0 0,0 1,0-1,1 0,-1 0,0 0,0 0,0 0,0 1,1-1,-1 0,0 0,0 0,0 0,0 1,0-1,0 0,0 0,0 0,1 1,-1-1,0 0,0 0,0 0,0 1,0-1,0 0,0 0,0 1,0-1,0 0,-4 3,-1-1,1 0,0 0,-1 0,1-1,0 0,-8 2,-710 142,588-122,-422 67,538-88,-19 4,35-6,0 0,1 1,-1-1,0 1,0-1,1 1,-1 0,1 0,-1 0,0 0,1 0,-3 2,5 2,11 1,45 14,0-3,1-3,68 8,-122-21,501 53,2-45,-474-11,-65 0,-2 1,-101-10,-75-11,-83-17,-83-15,-1524-196,1848 244,46 4,10 1,77 1,-69 0,1733 11,-1665-11,157-2,-165-3,90-16,-145 18,0-1,1 0,19-10,-35 14,-1-1,1 1,0-1,-1 0,1 0,-1 0,0 0,1 0,-1 0,0 0,0 0,1-1,-1 1,0 0,1-2,-2 2,0 1,0-1,0 1,0-1,0 0,0 1,0-1,-1 1,1-1,0 1,0-1,0 1,-1-1,1 1,0-1,0 1,-1-1,1 1,0-1,-1 1,1 0,-1-1,1 1,-1 0,1-1,0 1,-1 0,1 0,-2-1,-6-3,-1 1,0 0,0 1,-17-4,-131-10,-83 5,-1343 58,1545-44,-227 28,238-23,27-8,0 0,0 0,0 0,0 0,0 0,0 0,0 0,-1 1,1-1,0 0,0 0,0 0,0 0,0 0,0 0,0 0,0 1,0-1,0 0,0 0,0 0,0 0,0 0,0 1,0-1,0 0,0 0,0 0,0 0,0 0,0 0,0 1,0-1,0 0,0 0,0 0,0 0,0 0,0 0,1 0,-1 0,0 1,0-1,0 0,0 0,0 0,0 0,0 0,0 0,1 0,-1 0,0 0,0 0,0 0,0 0,0 0,0 0,1 0,-1 0,0 0,0 0,0 0,0 0,0 0,1 0,-1 0,0 0,0 0,0 0,45 6,210-11,-105-6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0:36:50.00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0:36:54.6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0907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302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dc15d7b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9dc15d7b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9dc15d7b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936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dc15d7b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9dc15d7b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9dc15d7b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590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dc15d7b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9dc15d7b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9dc15d7b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3439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749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dc15d7b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9dc15d7b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9dc15d7b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171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dc15d7b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9dc15d7b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9dc15d7b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6380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dc15d7b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9dc15d7b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9dc15d7b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134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dc15d7b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9dc15d7b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9dc15d7b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344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dc15d7b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9dc15d7b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9dc15d7b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579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dc15d7b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9dc15d7b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9dc15d7b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45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012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dc15d7b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dc15d7b0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dc15d7b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831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9dc15d7b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89dc15d7b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89dc15d7b0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11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0459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9dc15d7b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89dc15d7b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89dc15d7b0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306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3255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0536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dc15d7b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9dc15d7b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9dc15d7b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264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dc15d7b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9dc15d7b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9dc15d7b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12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00.png"/><Relationship Id="rId4" Type="http://schemas.openxmlformats.org/officeDocument/2006/relationships/customXml" Target="../ink/ink4.xml"/><Relationship Id="rId9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0" y="4976525"/>
            <a:ext cx="3429000" cy="137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Цырулина</a:t>
            </a:r>
            <a:r>
              <a:rPr lang="ru-RU" sz="2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А</a:t>
            </a:r>
            <a:r>
              <a:rPr lang="ru-RU" sz="2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. А.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Манаков Д. А.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Студенты группы ТУУ-</a:t>
            </a:r>
            <a:r>
              <a:rPr lang="ru-RU" sz="16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-RU" sz="16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11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3812" y="409169"/>
            <a:ext cx="677620" cy="6776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3"/>
          <p:cNvCxnSpPr>
            <a:cxnSpLocks/>
          </p:cNvCxnSpPr>
          <p:nvPr/>
        </p:nvCxnSpPr>
        <p:spPr>
          <a:xfrm flipV="1">
            <a:off x="0" y="3420704"/>
            <a:ext cx="4458984" cy="8297"/>
          </a:xfrm>
          <a:prstGeom prst="straightConnector1">
            <a:avLst/>
          </a:prstGeom>
          <a:noFill/>
          <a:ln w="76200" cap="flat" cmpd="sng">
            <a:solidFill>
              <a:srgbClr val="2038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3"/>
          <p:cNvSpPr txBox="1"/>
          <p:nvPr/>
        </p:nvSpPr>
        <p:spPr>
          <a:xfrm>
            <a:off x="248425" y="1861005"/>
            <a:ext cx="82137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Управление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освещением</a:t>
            </a:r>
            <a:endParaRPr sz="4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876225" y="456800"/>
            <a:ext cx="47835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5 почему</a:t>
            </a:r>
            <a:endParaRPr sz="3200" dirty="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ADED61-1888-5D01-6AAF-D6E8F12BA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9982"/>
            <a:ext cx="12192000" cy="54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8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990D2B6-AF3C-4A34-9CDE-8C6A1BC92656}"/>
              </a:ext>
            </a:extLst>
          </p:cNvPr>
          <p:cNvSpPr/>
          <p:nvPr/>
        </p:nvSpPr>
        <p:spPr>
          <a:xfrm>
            <a:off x="6850255" y="2486347"/>
            <a:ext cx="5106795" cy="29589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7207619-BF49-4056-9649-31CD2B84AB1F}"/>
              </a:ext>
            </a:extLst>
          </p:cNvPr>
          <p:cNvSpPr/>
          <p:nvPr/>
        </p:nvSpPr>
        <p:spPr>
          <a:xfrm>
            <a:off x="164387" y="2486347"/>
            <a:ext cx="6842589" cy="29589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876225" y="456800"/>
            <a:ext cx="47835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5 почему</a:t>
            </a:r>
            <a:endParaRPr sz="3200" dirty="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5877AF-94FB-4F73-993A-5BA4C3395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32" t="24270" r="12022" b="23595"/>
          <a:stretch/>
        </p:blipFill>
        <p:spPr>
          <a:xfrm>
            <a:off x="308226" y="2609636"/>
            <a:ext cx="6542028" cy="268153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C921D3-5690-4F1E-810A-A160FCE16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448" y="2543555"/>
            <a:ext cx="3809429" cy="27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8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876225" y="456800"/>
            <a:ext cx="47835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Гипотезы</a:t>
            </a:r>
            <a:endParaRPr sz="3200" dirty="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297E9-6165-B257-96EF-99CA1322B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34" y="1412705"/>
            <a:ext cx="102393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3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1BAA310-C5F2-4BF6-82EA-D9E024BD86B0}"/>
              </a:ext>
            </a:extLst>
          </p:cNvPr>
          <p:cNvSpPr/>
          <p:nvPr/>
        </p:nvSpPr>
        <p:spPr>
          <a:xfrm>
            <a:off x="4469258" y="2448832"/>
            <a:ext cx="7171362" cy="39356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876225" y="481700"/>
            <a:ext cx="63159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Возможное решение</a:t>
            </a:r>
            <a:endParaRPr sz="3200" dirty="0"/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8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58;p20">
            <a:extLst>
              <a:ext uri="{FF2B5EF4-FFF2-40B4-BE49-F238E27FC236}">
                <a16:creationId xmlns:a16="http://schemas.microsoft.com/office/drawing/2014/main" id="{ADD866FE-C27E-4687-BCE4-06B92329D7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94261" y="2566413"/>
            <a:ext cx="6921357" cy="184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итоге мы хотим, чтобы электрик получал уведомление о падении уровня освещения в определенном помещении для дальнейшей проверки.</a:t>
            </a:r>
          </a:p>
        </p:txBody>
      </p:sp>
      <p:sp>
        <p:nvSpPr>
          <p:cNvPr id="8" name="Google Shape;137;p18"/>
          <p:cNvSpPr txBox="1">
            <a:spLocks/>
          </p:cNvSpPr>
          <p:nvPr/>
        </p:nvSpPr>
        <p:spPr>
          <a:xfrm>
            <a:off x="551379" y="1560119"/>
            <a:ext cx="63159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Организационное: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1D0460-25D2-4B35-BB7C-61C00A9FD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46" t="35562" r="44255" b="27649"/>
          <a:stretch/>
        </p:blipFill>
        <p:spPr>
          <a:xfrm>
            <a:off x="551379" y="2693157"/>
            <a:ext cx="3610452" cy="3592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158F68-D7E3-4093-A913-DE9D79867688}"/>
              </a:ext>
            </a:extLst>
          </p:cNvPr>
          <p:cNvSpPr txBox="1"/>
          <p:nvPr/>
        </p:nvSpPr>
        <p:spPr>
          <a:xfrm>
            <a:off x="4594261" y="4129517"/>
            <a:ext cx="71713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Это поможет ему сэкономить время и силы на обходе и проверке всех помещений, т.к. он сможет отслеживать уровень помещения удаленно и сравнивать его с регламентированным автоматически</a:t>
            </a:r>
          </a:p>
        </p:txBody>
      </p:sp>
    </p:spTree>
    <p:extLst>
      <p:ext uri="{BB962C8B-B14F-4D97-AF65-F5344CB8AC3E}">
        <p14:creationId xmlns:p14="http://schemas.microsoft.com/office/powerpoint/2010/main" val="319159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493FDC-B5C5-CAB3-01C3-2812FDCA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825"/>
            <a:ext cx="5659725" cy="5635224"/>
          </a:xfrm>
          <a:prstGeom prst="rect">
            <a:avLst/>
          </a:prstGeom>
        </p:spPr>
      </p:pic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876225" y="456800"/>
            <a:ext cx="47835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Описание идеи</a:t>
            </a:r>
            <a:endParaRPr sz="3200" dirty="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ABF43DA-8557-400A-9A05-8FA0F22FA3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4" t="30456" r="62736" b="52421"/>
          <a:stretch/>
        </p:blipFill>
        <p:spPr>
          <a:xfrm>
            <a:off x="5213695" y="2181015"/>
            <a:ext cx="6876951" cy="18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09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876225" y="456800"/>
            <a:ext cx="47835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Описание идеи</a:t>
            </a:r>
            <a:endParaRPr lang="ru-RU" sz="3200" dirty="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3C83E3A7-72B7-44B1-8AAF-900CAC67C409}"/>
                  </a:ext>
                </a:extLst>
              </p14:cNvPr>
              <p14:cNvContentPartPr/>
              <p14:nvPr/>
            </p14:nvContentPartPr>
            <p14:xfrm>
              <a:off x="8895733" y="6206078"/>
              <a:ext cx="2792160" cy="3902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3C83E3A7-72B7-44B1-8AAF-900CAC67C4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33093" y="6143438"/>
                <a:ext cx="291780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D1E2EA60-4AE8-4AB8-97E5-DFD81CE27A7D}"/>
                  </a:ext>
                </a:extLst>
              </p14:cNvPr>
              <p14:cNvContentPartPr/>
              <p14:nvPr/>
            </p14:nvContentPartPr>
            <p14:xfrm>
              <a:off x="2916133" y="3541718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D1E2EA60-4AE8-4AB8-97E5-DFD81CE27A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3493" y="347871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6E2266C-9E1F-4E8F-A452-0421F7C74ECC}"/>
                  </a:ext>
                </a:extLst>
              </p14:cNvPr>
              <p14:cNvContentPartPr/>
              <p14:nvPr/>
            </p14:nvContentPartPr>
            <p14:xfrm>
              <a:off x="11627053" y="1674398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6E2266C-9E1F-4E8F-A452-0421F7C74E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64413" y="161139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C981ED-CBC7-E124-F680-DB453F2C1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446851"/>
            <a:ext cx="12192000" cy="49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3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876225" y="456800"/>
            <a:ext cx="47835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Описание идеи</a:t>
            </a:r>
            <a:endParaRPr lang="ru-RU" sz="3200" dirty="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3C83E3A7-72B7-44B1-8AAF-900CAC67C409}"/>
                  </a:ext>
                </a:extLst>
              </p14:cNvPr>
              <p14:cNvContentPartPr/>
              <p14:nvPr/>
            </p14:nvContentPartPr>
            <p14:xfrm>
              <a:off x="8895733" y="6206078"/>
              <a:ext cx="2792160" cy="3902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3C83E3A7-72B7-44B1-8AAF-900CAC67C4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2733" y="6143078"/>
                <a:ext cx="291780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D1E2EA60-4AE8-4AB8-97E5-DFD81CE27A7D}"/>
                  </a:ext>
                </a:extLst>
              </p14:cNvPr>
              <p14:cNvContentPartPr/>
              <p14:nvPr/>
            </p14:nvContentPartPr>
            <p14:xfrm>
              <a:off x="2916133" y="3541718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D1E2EA60-4AE8-4AB8-97E5-DFD81CE27A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3133" y="347871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6E2266C-9E1F-4E8F-A452-0421F7C74ECC}"/>
                  </a:ext>
                </a:extLst>
              </p14:cNvPr>
              <p14:cNvContentPartPr/>
              <p14:nvPr/>
            </p14:nvContentPartPr>
            <p14:xfrm>
              <a:off x="11627053" y="1674398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6E2266C-9E1F-4E8F-A452-0421F7C74E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64053" y="161139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E66FAE-253E-126B-3982-32195819D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225" y="2432304"/>
            <a:ext cx="10135000" cy="325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1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1BDCAAF-23CF-498A-8813-C665C130D1A7}"/>
              </a:ext>
            </a:extLst>
          </p:cNvPr>
          <p:cNvSpPr/>
          <p:nvPr/>
        </p:nvSpPr>
        <p:spPr>
          <a:xfrm>
            <a:off x="164032" y="2486096"/>
            <a:ext cx="5905188" cy="4217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506355" y="469922"/>
            <a:ext cx="5986912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Источники регламентации</a:t>
            </a:r>
            <a:endParaRPr lang="ru-RU" sz="3200" dirty="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AC4FD8-B09D-4414-A8A2-8D617DC8F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2" y="2587161"/>
            <a:ext cx="5637456" cy="400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705C52-10EA-44C8-81F9-AFE16DF70E69}"/>
              </a:ext>
            </a:extLst>
          </p:cNvPr>
          <p:cNvSpPr txBox="1"/>
          <p:nvPr/>
        </p:nvSpPr>
        <p:spPr>
          <a:xfrm>
            <a:off x="164032" y="1481456"/>
            <a:ext cx="113663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В РФ существуют строительные нормы и правила (СНиП; СанПин; ГОСТ), регламентирующие минимальный уровень освещённости в помещении.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FD6C-37FB-4951-B791-CBC864F718BD}"/>
              </a:ext>
            </a:extLst>
          </p:cNvPr>
          <p:cNvSpPr txBox="1"/>
          <p:nvPr/>
        </p:nvSpPr>
        <p:spPr>
          <a:xfrm>
            <a:off x="6388412" y="2587161"/>
            <a:ext cx="52532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dk1"/>
                </a:solidFill>
                <a:latin typeface="Calibri"/>
                <a:cs typeface="Calibri"/>
              </a:rPr>
              <a:t>Помимо российских норм, можно руководствоваться и европейскими нормативами. Так освещённость рабочих мест обуславливает стандарт Евросоюза — EN 12464(МКО).</a:t>
            </a:r>
            <a:br>
              <a:rPr lang="ru-RU" sz="2800" dirty="0">
                <a:solidFill>
                  <a:schemeClr val="dk1"/>
                </a:solidFill>
                <a:latin typeface="Calibri"/>
                <a:cs typeface="Calibri"/>
              </a:rPr>
            </a:br>
            <a:r>
              <a:rPr lang="ru-RU" sz="2800" dirty="0">
                <a:solidFill>
                  <a:schemeClr val="dk1"/>
                </a:solidFill>
                <a:latin typeface="Calibri"/>
                <a:cs typeface="Calibri"/>
              </a:rPr>
              <a:t>Стоит отметить, что европейцы предусматривают более интенсивный свет в офисах.</a:t>
            </a:r>
          </a:p>
        </p:txBody>
      </p:sp>
    </p:spTree>
    <p:extLst>
      <p:ext uri="{BB962C8B-B14F-4D97-AF65-F5344CB8AC3E}">
        <p14:creationId xmlns:p14="http://schemas.microsoft.com/office/powerpoint/2010/main" val="54391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9FCA48-E9CA-405F-BB6D-B31D1567DF38}"/>
              </a:ext>
            </a:extLst>
          </p:cNvPr>
          <p:cNvSpPr/>
          <p:nvPr/>
        </p:nvSpPr>
        <p:spPr>
          <a:xfrm>
            <a:off x="383568" y="2661735"/>
            <a:ext cx="11424863" cy="3177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876225" y="456800"/>
            <a:ext cx="47835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Локальная цель</a:t>
            </a:r>
            <a:endParaRPr sz="3200" dirty="0"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440645" y="2867218"/>
            <a:ext cx="10963382" cy="24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Программой "минимум" является моделирование ситуации по продуманным сценариям в произвольный момент времени с использованием произвольно сгенерированных данных.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В идеале у проекта есть продолжение в виде соединения уже существующих систем и датчиков  в единую рабочую систему.</a:t>
            </a:r>
            <a:endParaRPr dirty="0"/>
          </a:p>
          <a:p>
            <a:pPr marL="2286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61795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876225" y="426369"/>
            <a:ext cx="47835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 err="1">
                <a:solidFill>
                  <a:srgbClr val="1F3864"/>
                </a:solidFill>
                <a:latin typeface="Tahoma"/>
                <a:ea typeface="Tahoma"/>
                <a:cs typeface="Tahoma"/>
              </a:rPr>
              <a:t>MasterSCADA</a:t>
            </a:r>
            <a:endParaRPr lang="ru-RU" sz="3200" b="1" dirty="0">
              <a:solidFill>
                <a:srgbClr val="1F3864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6CCB493-2BC0-46AF-BE46-FF848CDEFD42}"/>
              </a:ext>
            </a:extLst>
          </p:cNvPr>
          <p:cNvSpPr/>
          <p:nvPr/>
        </p:nvSpPr>
        <p:spPr>
          <a:xfrm>
            <a:off x="567267" y="4157135"/>
            <a:ext cx="10693400" cy="1959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E9814-5636-47F8-865E-6AA483FFDF2B}"/>
              </a:ext>
            </a:extLst>
          </p:cNvPr>
          <p:cNvSpPr txBox="1"/>
          <p:nvPr/>
        </p:nvSpPr>
        <p:spPr>
          <a:xfrm>
            <a:off x="703899" y="4292601"/>
            <a:ext cx="10693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dk1"/>
                </a:solidFill>
                <a:latin typeface="Calibri"/>
                <a:cs typeface="Calibri"/>
              </a:rPr>
              <a:t>MasterSCADA</a:t>
            </a:r>
            <a:r>
              <a:rPr lang="ru-RU" sz="2800" dirty="0">
                <a:solidFill>
                  <a:schemeClr val="dk1"/>
                </a:solidFill>
                <a:latin typeface="Calibri"/>
                <a:cs typeface="Calibri"/>
              </a:rPr>
              <a:t> 4D– программно-инструментальный комплекс для разработки проектов систем автоматизации и диспетчеризации технологических и производственных процессов.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941B75-65A5-4FD1-9E13-EA70AA57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10" y="1962176"/>
            <a:ext cx="7275514" cy="17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0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C9CF59-24B0-44DC-9A15-791F9E657C04}"/>
              </a:ext>
            </a:extLst>
          </p:cNvPr>
          <p:cNvSpPr/>
          <p:nvPr/>
        </p:nvSpPr>
        <p:spPr>
          <a:xfrm>
            <a:off x="390418" y="2236591"/>
            <a:ext cx="11424863" cy="3177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876227" y="456793"/>
            <a:ext cx="4702938" cy="62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Проблемная ситуация</a:t>
            </a:r>
            <a:endParaRPr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895277" y="223659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Производственные предприятия ОАО «РЖД». 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Обеспечивать требуемый уровень освещения в производственных помещениях. Контроль уровня освещенности производится при периодических проверках, которые проходят через определенные интервалы времени. Существуют различные подходы к решению задачи автоматического регулирования уровня света: датчики освещенности, таймеры, системы умного дома.</a:t>
            </a: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4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/>
        </p:nvSpPr>
        <p:spPr>
          <a:xfrm>
            <a:off x="0" y="4976525"/>
            <a:ext cx="34290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Цырулина</a:t>
            </a:r>
            <a:r>
              <a:rPr lang="ru-RU" sz="2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А</a:t>
            </a:r>
            <a:r>
              <a:rPr lang="ru-RU" sz="2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. А.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Манаков Д. А.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Студенты группы ТУУ-</a:t>
            </a:r>
            <a:r>
              <a:rPr lang="ru-RU" sz="16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-RU" sz="16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11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3812" y="458019"/>
            <a:ext cx="677620" cy="6776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1"/>
          <p:cNvCxnSpPr/>
          <p:nvPr/>
        </p:nvCxnSpPr>
        <p:spPr>
          <a:xfrm rot="10800000" flipH="1">
            <a:off x="0" y="3416700"/>
            <a:ext cx="6641700" cy="12300"/>
          </a:xfrm>
          <a:prstGeom prst="straightConnector1">
            <a:avLst/>
          </a:prstGeom>
          <a:noFill/>
          <a:ln w="76200" cap="flat" cmpd="sng">
            <a:solidFill>
              <a:srgbClr val="2038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21"/>
          <p:cNvSpPr txBox="1"/>
          <p:nvPr/>
        </p:nvSpPr>
        <p:spPr>
          <a:xfrm>
            <a:off x="248425" y="2430850"/>
            <a:ext cx="7224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DAA3FAC-8D15-4A98-858F-046542DE5FE2}"/>
              </a:ext>
            </a:extLst>
          </p:cNvPr>
          <p:cNvSpPr/>
          <p:nvPr/>
        </p:nvSpPr>
        <p:spPr>
          <a:xfrm>
            <a:off x="390418" y="2348468"/>
            <a:ext cx="11424863" cy="32806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876223" y="456800"/>
            <a:ext cx="57792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Формулировка проблемы</a:t>
            </a:r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838200" y="2348468"/>
            <a:ext cx="10515600" cy="328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Некоторый работник в ОАО «РЖД» </a:t>
            </a:r>
            <a:r>
              <a:rPr lang="ru-RU" b="1" dirty="0"/>
              <a:t>хочет</a:t>
            </a:r>
            <a:r>
              <a:rPr lang="ru-RU" dirty="0"/>
              <a:t> контролировать уровень освещенности в производственном помещении, </a:t>
            </a:r>
            <a:r>
              <a:rPr lang="ru-RU" b="1" dirty="0"/>
              <a:t>но не может, потому что ему мешает </a:t>
            </a:r>
            <a:r>
              <a:rPr lang="ru-RU" dirty="0"/>
              <a:t>длительный промежуток времени между проверками (диагностическими работами) / у него отсутствуют средства автоматизации по регулированию уровня света / нет рациональных, современных средств автоматизации / некорректная работа средств автоматизации / большие затраты на электричество.</a:t>
            </a:r>
            <a:endParaRPr dirty="0"/>
          </a:p>
          <a:p>
            <a:pPr marL="2286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5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876223" y="456800"/>
            <a:ext cx="65949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Перечень вопросов для интервью с заказчиком</a:t>
            </a:r>
            <a:endParaRPr dirty="0"/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6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254" y="1348481"/>
            <a:ext cx="6967494" cy="55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7041A83-9FF7-49D2-A799-354D6DBD825E}"/>
              </a:ext>
            </a:extLst>
          </p:cNvPr>
          <p:cNvSpPr/>
          <p:nvPr/>
        </p:nvSpPr>
        <p:spPr>
          <a:xfrm>
            <a:off x="106170" y="1982915"/>
            <a:ext cx="7876849" cy="390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225127" y="481677"/>
            <a:ext cx="75786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Полезные ссылки и термины, ГОСТ</a:t>
            </a:r>
            <a:endParaRPr dirty="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7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1FF2176-C297-4EE8-8578-A728C17C5EAB}"/>
              </a:ext>
            </a:extLst>
          </p:cNvPr>
          <p:cNvSpPr/>
          <p:nvPr/>
        </p:nvSpPr>
        <p:spPr>
          <a:xfrm>
            <a:off x="7983020" y="2464195"/>
            <a:ext cx="3983854" cy="27242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27" y="2137272"/>
            <a:ext cx="7638937" cy="357719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1304" y="2906787"/>
            <a:ext cx="3747286" cy="183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1BAA310-C5F2-4BF6-82EA-D9E024BD86B0}"/>
              </a:ext>
            </a:extLst>
          </p:cNvPr>
          <p:cNvSpPr/>
          <p:nvPr/>
        </p:nvSpPr>
        <p:spPr>
          <a:xfrm>
            <a:off x="4756935" y="3475790"/>
            <a:ext cx="6000108" cy="1489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876225" y="481700"/>
            <a:ext cx="63159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Возможное решение</a:t>
            </a:r>
            <a:endParaRPr sz="3200" dirty="0"/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8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25" y="2595809"/>
            <a:ext cx="3481199" cy="35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8;p20">
            <a:extLst>
              <a:ext uri="{FF2B5EF4-FFF2-40B4-BE49-F238E27FC236}">
                <a16:creationId xmlns:a16="http://schemas.microsoft.com/office/drawing/2014/main" id="{ADD866FE-C27E-4687-BCE4-06B92329D7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39127" y="3394824"/>
            <a:ext cx="6696537" cy="191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Идея-гипотеза была рассмотрена в идеальных и в реальных условиях.</a:t>
            </a: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37;p18"/>
          <p:cNvSpPr txBox="1">
            <a:spLocks/>
          </p:cNvSpPr>
          <p:nvPr/>
        </p:nvSpPr>
        <p:spPr>
          <a:xfrm>
            <a:off x="876225" y="1810683"/>
            <a:ext cx="63159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Техническое:</a:t>
            </a:r>
            <a:endParaRPr lang="ru-RU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4E779DE-7771-4C38-ABE5-55FFFFBD935A}"/>
              </a:ext>
            </a:extLst>
          </p:cNvPr>
          <p:cNvSpPr/>
          <p:nvPr/>
        </p:nvSpPr>
        <p:spPr>
          <a:xfrm>
            <a:off x="7943603" y="2163533"/>
            <a:ext cx="3544585" cy="3177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C514BD2-E1BA-4AC2-9DF6-C02D2E87465F}"/>
              </a:ext>
            </a:extLst>
          </p:cNvPr>
          <p:cNvSpPr/>
          <p:nvPr/>
        </p:nvSpPr>
        <p:spPr>
          <a:xfrm>
            <a:off x="4248396" y="2163533"/>
            <a:ext cx="3544585" cy="3177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09C697-E9DD-40B9-9B51-AD31D583E13E}"/>
              </a:ext>
            </a:extLst>
          </p:cNvPr>
          <p:cNvSpPr/>
          <p:nvPr/>
        </p:nvSpPr>
        <p:spPr>
          <a:xfrm>
            <a:off x="390418" y="2163533"/>
            <a:ext cx="3544585" cy="3177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876227" y="481691"/>
            <a:ext cx="5411502" cy="62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Вопросы по гипотезе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9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137;p18"/>
          <p:cNvSpPr txBox="1">
            <a:spLocks/>
          </p:cNvSpPr>
          <p:nvPr/>
        </p:nvSpPr>
        <p:spPr>
          <a:xfrm>
            <a:off x="547115" y="2066324"/>
            <a:ext cx="3544584" cy="30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F3864"/>
              </a:buClr>
              <a:buSzPts val="3200"/>
              <a:buFont typeface="Tahoma"/>
              <a:buNone/>
            </a:pPr>
            <a:r>
              <a:rPr lang="ru-RU" sz="3000" dirty="0">
                <a:sym typeface="Tahoma"/>
              </a:rPr>
              <a:t>1. Практиковалось ли когда-либо управление освещением средствами автоматизации?</a:t>
            </a:r>
            <a:endParaRPr lang="ru-RU" sz="3000" dirty="0"/>
          </a:p>
        </p:txBody>
      </p:sp>
      <p:sp>
        <p:nvSpPr>
          <p:cNvPr id="9" name="Google Shape;137;p18"/>
          <p:cNvSpPr txBox="1">
            <a:spLocks/>
          </p:cNvSpPr>
          <p:nvPr/>
        </p:nvSpPr>
        <p:spPr>
          <a:xfrm>
            <a:off x="8136765" y="2289447"/>
            <a:ext cx="4334381" cy="259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F3864"/>
              </a:buClr>
              <a:buSzPts val="3200"/>
              <a:buFont typeface="Tahoma"/>
              <a:buNone/>
            </a:pPr>
            <a:r>
              <a:rPr lang="ru-RU" sz="3000" dirty="0">
                <a:sym typeface="Tahoma"/>
              </a:rPr>
              <a:t>3. Какие условия нормируются для расчёта уровня освещенности в производственных помещениях?</a:t>
            </a:r>
            <a:endParaRPr lang="ru-RU" sz="3000" dirty="0"/>
          </a:p>
        </p:txBody>
      </p:sp>
      <p:sp>
        <p:nvSpPr>
          <p:cNvPr id="10" name="Google Shape;137;p18">
            <a:extLst>
              <a:ext uri="{FF2B5EF4-FFF2-40B4-BE49-F238E27FC236}">
                <a16:creationId xmlns:a16="http://schemas.microsoft.com/office/drawing/2014/main" id="{48E886D7-0117-495E-91E6-D34CDCC89564}"/>
              </a:ext>
            </a:extLst>
          </p:cNvPr>
          <p:cNvSpPr txBox="1">
            <a:spLocks/>
          </p:cNvSpPr>
          <p:nvPr/>
        </p:nvSpPr>
        <p:spPr>
          <a:xfrm>
            <a:off x="4513831" y="1839447"/>
            <a:ext cx="3007639" cy="317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F3864"/>
              </a:buClr>
              <a:buSzPts val="3200"/>
            </a:pPr>
            <a:r>
              <a:rPr lang="ru-RU" sz="3000" dirty="0">
                <a:sym typeface="Tahoma"/>
              </a:rPr>
              <a:t>2. Нужно ли учитывать все внешние условия автоматически?</a:t>
            </a:r>
            <a:endParaRPr lang="ru-RU"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9FCA48-E9CA-405F-BB6D-B31D1567DF38}"/>
              </a:ext>
            </a:extLst>
          </p:cNvPr>
          <p:cNvSpPr/>
          <p:nvPr/>
        </p:nvSpPr>
        <p:spPr>
          <a:xfrm>
            <a:off x="390418" y="2348468"/>
            <a:ext cx="11424863" cy="3177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876225" y="456800"/>
            <a:ext cx="47835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Локальная цель</a:t>
            </a:r>
            <a:endParaRPr sz="3200" dirty="0"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447495" y="2553951"/>
            <a:ext cx="10963382" cy="24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Программой "минимум" является создание макета в идеальных условиях. 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Мы должны максимально приблизить макет к реальным условиям, чтобы систему действительно можно было использовать на производстве.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950F99F-645C-4B11-BE28-173C2553E419}"/>
              </a:ext>
            </a:extLst>
          </p:cNvPr>
          <p:cNvSpPr/>
          <p:nvPr/>
        </p:nvSpPr>
        <p:spPr>
          <a:xfrm>
            <a:off x="267128" y="1962383"/>
            <a:ext cx="11414589" cy="4433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876225" y="456800"/>
            <a:ext cx="47835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ahoma"/>
              <a:buNone/>
            </a:pPr>
            <a:r>
              <a:rPr lang="ru-RU" sz="3200" b="1" dirty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rPr>
              <a:t>Изучение</a:t>
            </a:r>
            <a:endParaRPr lang="ru-RU" sz="3200" dirty="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0877" y="456793"/>
            <a:ext cx="679769" cy="6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0" y="1266825"/>
            <a:ext cx="12192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AutoShape 4">
            <a:extLst>
              <a:ext uri="{FF2B5EF4-FFF2-40B4-BE49-F238E27FC236}">
                <a16:creationId xmlns:a16="http://schemas.microsoft.com/office/drawing/2014/main" id="{1DFF1290-3E6B-43AB-8704-EFB9C9199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51000" y="-1016000"/>
            <a:ext cx="45974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Изображение выглядит как в помещении, стальной, строительство, инжиниринг&#10;&#10;Автоматически созданное описание">
            <a:extLst>
              <a:ext uri="{FF2B5EF4-FFF2-40B4-BE49-F238E27FC236}">
                <a16:creationId xmlns:a16="http://schemas.microsoft.com/office/drawing/2014/main" id="{0A51171F-BA36-4D95-B138-BB0AA82C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6" y="2113608"/>
            <a:ext cx="5432599" cy="407444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в помещении, машина, Мастерская, инжиниринг&#10;&#10;Автоматически созданное описание">
            <a:extLst>
              <a:ext uri="{FF2B5EF4-FFF2-40B4-BE49-F238E27FC236}">
                <a16:creationId xmlns:a16="http://schemas.microsoft.com/office/drawing/2014/main" id="{4BE460CA-C717-4CFD-8A74-CC7860567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13608"/>
            <a:ext cx="5432600" cy="40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9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443</Words>
  <Application>Microsoft Office PowerPoint</Application>
  <PresentationFormat>Широкоэкранный</PresentationFormat>
  <Paragraphs>88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Calibri</vt:lpstr>
      <vt:lpstr>Tahoma</vt:lpstr>
      <vt:lpstr>Arial</vt:lpstr>
      <vt:lpstr>Тема Office</vt:lpstr>
      <vt:lpstr>Презентация PowerPoint</vt:lpstr>
      <vt:lpstr>Проблемная ситуация</vt:lpstr>
      <vt:lpstr>Формулировка проблемы</vt:lpstr>
      <vt:lpstr>Перечень вопросов для интервью с заказчиком</vt:lpstr>
      <vt:lpstr>Полезные ссылки и термины, ГОСТ</vt:lpstr>
      <vt:lpstr>Возможное решение</vt:lpstr>
      <vt:lpstr>Вопросы по гипотезе</vt:lpstr>
      <vt:lpstr>Локальная цель</vt:lpstr>
      <vt:lpstr>Изучение</vt:lpstr>
      <vt:lpstr>5 почему</vt:lpstr>
      <vt:lpstr>5 почему</vt:lpstr>
      <vt:lpstr>Гипотезы</vt:lpstr>
      <vt:lpstr>Возможное решение</vt:lpstr>
      <vt:lpstr>Описание идеи</vt:lpstr>
      <vt:lpstr>Описание идеи</vt:lpstr>
      <vt:lpstr>Описание идеи</vt:lpstr>
      <vt:lpstr>Источники регламентации</vt:lpstr>
      <vt:lpstr>Локальная цель</vt:lpstr>
      <vt:lpstr>MasterSCADA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nasty</dc:creator>
  <cp:lastModifiedBy>Манаков Денис Алексеевич</cp:lastModifiedBy>
  <cp:revision>13</cp:revision>
  <dcterms:modified xsi:type="dcterms:W3CDTF">2023-12-21T07:58:16Z</dcterms:modified>
</cp:coreProperties>
</file>